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5" r:id="rId6"/>
    <p:sldId id="263" r:id="rId7"/>
    <p:sldId id="264" r:id="rId8"/>
    <p:sldId id="266" r:id="rId9"/>
    <p:sldId id="258" r:id="rId10"/>
    <p:sldId id="259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10/18/2021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10/18/2021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ie.in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492896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Инфекционная безопасность сельхозпредприятия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ru-RU" sz="2000" dirty="0" smtClean="0"/>
              <a:t>Е.А.Репина </a:t>
            </a:r>
          </a:p>
          <a:p>
            <a:pPr algn="r"/>
            <a:r>
              <a:rPr lang="ru-RU" sz="2000" dirty="0" smtClean="0"/>
              <a:t>эксперт Молочного Союза России</a:t>
            </a:r>
          </a:p>
          <a:p>
            <a:pPr algn="r"/>
            <a:r>
              <a:rPr lang="ru-RU" sz="2000" dirty="0" smtClean="0"/>
              <a:t>К.б.н., практикующий ветеринарный врач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определения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853136"/>
          </a:xfrm>
        </p:spPr>
        <p:txBody>
          <a:bodyPr>
            <a:normAutofit fontScale="40000" lnSpcReduction="20000"/>
          </a:bodyPr>
          <a:lstStyle/>
          <a:p>
            <a:r>
              <a:rPr lang="ru-RU" sz="4300" b="1" dirty="0" smtClean="0"/>
              <a:t>Эпизоотический</a:t>
            </a:r>
            <a:r>
              <a:rPr lang="ru-RU" sz="4300" dirty="0" smtClean="0"/>
              <a:t> </a:t>
            </a:r>
            <a:r>
              <a:rPr lang="ru-RU" sz="4300" b="1" dirty="0" smtClean="0"/>
              <a:t>очаг</a:t>
            </a:r>
            <a:r>
              <a:rPr lang="ru-RU" sz="4300" dirty="0" smtClean="0"/>
              <a:t> – место пребывания источника возбудителя инфекции среди популяции животных на территории, на которой в данное время возможна его передача восприимчивый животным и распространение болезни.</a:t>
            </a:r>
          </a:p>
          <a:p>
            <a:r>
              <a:rPr lang="ru-RU" sz="4300" b="1" dirty="0" smtClean="0"/>
              <a:t>Неблагополучный</a:t>
            </a:r>
            <a:r>
              <a:rPr lang="ru-RU" sz="4300" dirty="0" smtClean="0"/>
              <a:t> </a:t>
            </a:r>
            <a:r>
              <a:rPr lang="ru-RU" sz="4300" b="1" dirty="0" smtClean="0"/>
              <a:t>пункт</a:t>
            </a:r>
            <a:r>
              <a:rPr lang="ru-RU" sz="4300" dirty="0" smtClean="0"/>
              <a:t> считается населенный </a:t>
            </a:r>
            <a:r>
              <a:rPr lang="ru-RU" sz="4300" b="1" dirty="0" smtClean="0"/>
              <a:t>пункт</a:t>
            </a:r>
            <a:r>
              <a:rPr lang="ru-RU" sz="4300" dirty="0" smtClean="0"/>
              <a:t>, по административному делению, в котором имеются животноводческие фермы с помещениями и прилегающими к ним выгонами, пастбищами, водоемами, отдельные пастбища и урочища, участки скотопрогонной трассы и другие объекты с установленным очагом.</a:t>
            </a:r>
          </a:p>
          <a:p>
            <a:r>
              <a:rPr lang="ru-RU" sz="4300" b="1" dirty="0" smtClean="0"/>
              <a:t>Заболеваемость</a:t>
            </a:r>
            <a:r>
              <a:rPr lang="ru-RU" sz="4300" dirty="0" smtClean="0"/>
              <a:t>, в ветеринарии показатель распространения болезней животных; исчисляется за определённый период времени отношением (в %) количества заболевших животных к общему поголовью или к 1 тыс., 10тыс., 100 тыс. голов. Различают 3. частную (по отд. видам болезней, напр. ящуром, туберкулёзом), групповую (напр., по </a:t>
            </a:r>
            <a:r>
              <a:rPr lang="ru-RU" sz="4300" dirty="0" err="1" smtClean="0"/>
              <a:t>инфекц</a:t>
            </a:r>
            <a:r>
              <a:rPr lang="ru-RU" sz="4300" dirty="0" smtClean="0"/>
              <a:t>. болезням) и общую (по всем болезням). Уровень и структура 3., определяемые по материалам первичного </a:t>
            </a:r>
            <a:r>
              <a:rPr lang="ru-RU" sz="4300" dirty="0" err="1" smtClean="0"/>
              <a:t>вет</a:t>
            </a:r>
            <a:r>
              <a:rPr lang="ru-RU" sz="4300" dirty="0" smtClean="0"/>
              <a:t>. учёта и </a:t>
            </a:r>
            <a:r>
              <a:rPr lang="ru-RU" sz="4300" dirty="0" err="1" smtClean="0"/>
              <a:t>статистич</a:t>
            </a:r>
            <a:r>
              <a:rPr lang="ru-RU" sz="4300" dirty="0" smtClean="0"/>
              <a:t>. отчётности, свидетельствуют об эффективности </a:t>
            </a:r>
            <a:r>
              <a:rPr lang="ru-RU" sz="4300" dirty="0" err="1" smtClean="0"/>
              <a:t>профилактич</a:t>
            </a:r>
            <a:r>
              <a:rPr lang="ru-RU" sz="4300" dirty="0" smtClean="0"/>
              <a:t>. работы ветслужбы. Учёт 3. ведут </a:t>
            </a:r>
            <a:r>
              <a:rPr lang="ru-RU" sz="4300" dirty="0" err="1" smtClean="0"/>
              <a:t>вет</a:t>
            </a:r>
            <a:r>
              <a:rPr lang="ru-RU" sz="4300" dirty="0" smtClean="0"/>
              <a:t>. специалисты </a:t>
            </a:r>
            <a:r>
              <a:rPr lang="ru-RU" sz="4300" dirty="0" err="1" smtClean="0"/>
              <a:t>х-в</a:t>
            </a:r>
            <a:r>
              <a:rPr lang="ru-RU" sz="4300" dirty="0" smtClean="0"/>
              <a:t> и учреждений </a:t>
            </a:r>
            <a:r>
              <a:rPr lang="ru-RU" sz="4300" dirty="0" err="1" smtClean="0"/>
              <a:t>гос</a:t>
            </a:r>
            <a:r>
              <a:rPr lang="ru-RU" sz="4300" dirty="0" smtClean="0"/>
              <a:t>. ветеринарии; в мировом масштабе (по опасным </a:t>
            </a:r>
            <a:r>
              <a:rPr lang="ru-RU" sz="4300" dirty="0" err="1" smtClean="0"/>
              <a:t>инфекц</a:t>
            </a:r>
            <a:r>
              <a:rPr lang="ru-RU" sz="4300" dirty="0" smtClean="0"/>
              <a:t>. болезням) — Международное эпизоотическое бюро.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заноса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348880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Персонал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573016"/>
            <a:ext cx="1440160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ФЕРМА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3573016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Гости и консультанты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4941168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Гнус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4941168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Вет</a:t>
            </a:r>
            <a:r>
              <a:rPr lang="ru-RU" dirty="0" smtClean="0"/>
              <a:t>. обработки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941168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Спец. транспорт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573016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Привоз животных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2348880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Бродячие животные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2348880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Вода, корма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771800" y="2924944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771800" y="386104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699792" y="4221088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499992" y="429309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99992" y="299695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292080" y="2924944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292080" y="386104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5220072" y="4221088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7344" cy="44958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Вирусные</a:t>
            </a:r>
          </a:p>
          <a:p>
            <a:r>
              <a:rPr lang="ru-RU" sz="4000" dirty="0" smtClean="0"/>
              <a:t>Бактериальные</a:t>
            </a:r>
          </a:p>
          <a:p>
            <a:r>
              <a:rPr lang="ru-RU" sz="4000" dirty="0" err="1" smtClean="0"/>
              <a:t>Прионные</a:t>
            </a:r>
            <a:endParaRPr lang="ru-RU" sz="4000" dirty="0" smtClean="0"/>
          </a:p>
          <a:p>
            <a:r>
              <a:rPr lang="ru-RU" sz="4000" dirty="0" smtClean="0"/>
              <a:t>Паразитарные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60032" y="1772816"/>
            <a:ext cx="3887344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ru-RU" sz="4000" dirty="0" smtClean="0"/>
              <a:t>Патогенные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Условно-патогенные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диагностики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772816"/>
            <a:ext cx="194421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Прямые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772816"/>
            <a:ext cx="1656184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Косвенные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56490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Определяют наличие </a:t>
            </a:r>
            <a:r>
              <a:rPr lang="ru-RU" u="sng" dirty="0" smtClean="0"/>
              <a:t>САМОГО</a:t>
            </a:r>
            <a:r>
              <a:rPr lang="ru-RU" dirty="0" smtClean="0"/>
              <a:t> возбудителя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429000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зависит от статуса хозяина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149080"/>
            <a:ext cx="28803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Микроскопия, выделение на культурах, выделение генетического материала (ПЦР)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2564904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Определяют </a:t>
            </a:r>
            <a:r>
              <a:rPr lang="ru-RU" u="sng" dirty="0" smtClean="0"/>
              <a:t>РЕАКЦИЮ</a:t>
            </a:r>
            <a:r>
              <a:rPr lang="ru-RU" dirty="0" smtClean="0"/>
              <a:t> хозяина на возбудителя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3501008"/>
            <a:ext cx="20162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Зависят от статуса хозяина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4365104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Серологические реакции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</a:t>
            </a:r>
            <a:r>
              <a:rPr lang="ru-RU" dirty="0" err="1" smtClean="0"/>
              <a:t>ерсиниозы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Полиморфизм клинической картины</a:t>
            </a:r>
          </a:p>
          <a:p>
            <a:r>
              <a:rPr lang="ru-RU" dirty="0" smtClean="0"/>
              <a:t>Способность противостоять фагоцитозу</a:t>
            </a:r>
          </a:p>
          <a:p>
            <a:r>
              <a:rPr lang="ru-RU" dirty="0" smtClean="0"/>
              <a:t>Сохраняется в холоде </a:t>
            </a:r>
          </a:p>
          <a:p>
            <a:r>
              <a:rPr lang="ru-RU" dirty="0" smtClean="0"/>
              <a:t>Резервуар – грызуны</a:t>
            </a:r>
          </a:p>
          <a:p>
            <a:r>
              <a:rPr lang="ru-RU" dirty="0" smtClean="0"/>
              <a:t>Споровые формы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4008" y="1589567"/>
            <a:ext cx="4392488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Бесконтрольное применение антибиотиков</a:t>
            </a:r>
          </a:p>
          <a:p>
            <a:r>
              <a:rPr lang="ru-RU" dirty="0" err="1" smtClean="0"/>
              <a:t>Антропозооноз</a:t>
            </a:r>
            <a:endParaRPr lang="ru-RU" dirty="0" smtClean="0"/>
          </a:p>
          <a:p>
            <a:r>
              <a:rPr lang="ru-RU" dirty="0" smtClean="0"/>
              <a:t>З</a:t>
            </a:r>
            <a:r>
              <a:rPr lang="ru-RU" dirty="0" smtClean="0"/>
              <a:t>аболеваемость </a:t>
            </a:r>
            <a:r>
              <a:rPr lang="ru-RU" dirty="0" smtClean="0"/>
              <a:t>может </a:t>
            </a:r>
            <a:r>
              <a:rPr lang="ru-RU" dirty="0" smtClean="0"/>
              <a:t>достигать5-10 </a:t>
            </a:r>
            <a:r>
              <a:rPr lang="ru-RU" dirty="0" smtClean="0"/>
              <a:t>%. Летальность составляет почти 100 %.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Эшерихиоз</a:t>
            </a:r>
            <a:r>
              <a:rPr lang="ru-RU" dirty="0" smtClean="0"/>
              <a:t> (</a:t>
            </a:r>
            <a:r>
              <a:rPr lang="ru-RU" dirty="0" err="1" smtClean="0"/>
              <a:t>колибактериоз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Провоцирующий фактор – </a:t>
            </a:r>
            <a:r>
              <a:rPr lang="ru-RU" dirty="0" err="1" smtClean="0"/>
              <a:t>антибиотикотерапия</a:t>
            </a:r>
            <a:endParaRPr lang="ru-RU" dirty="0" smtClean="0"/>
          </a:p>
          <a:p>
            <a:r>
              <a:rPr lang="ru-RU" dirty="0" smtClean="0"/>
              <a:t>Изменение соотношения микрофлоры (</a:t>
            </a:r>
            <a:r>
              <a:rPr lang="ru-RU" dirty="0" err="1" smtClean="0"/>
              <a:t>эшерихий</a:t>
            </a:r>
            <a:r>
              <a:rPr lang="ru-RU" dirty="0" smtClean="0"/>
              <a:t> и </a:t>
            </a:r>
            <a:r>
              <a:rPr lang="ru-RU" dirty="0" err="1" smtClean="0"/>
              <a:t>молочно-кислой</a:t>
            </a:r>
            <a:r>
              <a:rPr lang="ru-RU" dirty="0" smtClean="0"/>
              <a:t>) 3:1</a:t>
            </a:r>
          </a:p>
          <a:p>
            <a:r>
              <a:rPr lang="ru-RU" dirty="0" smtClean="0"/>
              <a:t>Вторичная инфекция на фоне поражения вирусами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99992" y="1589567"/>
            <a:ext cx="4392488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Токсигенные</a:t>
            </a:r>
            <a:r>
              <a:rPr lang="ru-RU" dirty="0" smtClean="0"/>
              <a:t> штаммы проявляют высокую </a:t>
            </a:r>
            <a:r>
              <a:rPr lang="ru-RU" dirty="0" err="1" smtClean="0"/>
              <a:t>антибиотикоустойчивость</a:t>
            </a:r>
            <a:endParaRPr lang="ru-RU" dirty="0" smtClean="0"/>
          </a:p>
          <a:p>
            <a:r>
              <a:rPr lang="ru-RU" dirty="0" smtClean="0"/>
              <a:t> Заболеваемость может достигать до 90%, а </a:t>
            </a:r>
            <a:r>
              <a:rPr lang="ru-RU" b="1" dirty="0" smtClean="0"/>
              <a:t>летальность</a:t>
            </a:r>
            <a:r>
              <a:rPr lang="ru-RU" dirty="0" smtClean="0"/>
              <a:t> составляет около 30-50%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Псевдомоноз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Заболеваемость около 50 %, Летальность </a:t>
            </a:r>
            <a:r>
              <a:rPr lang="ru-RU" dirty="0" smtClean="0"/>
              <a:t>при </a:t>
            </a:r>
            <a:r>
              <a:rPr lang="ru-RU" dirty="0" err="1" smtClean="0"/>
              <a:t>псевдомонозе</a:t>
            </a:r>
            <a:r>
              <a:rPr lang="ru-RU" dirty="0" smtClean="0"/>
              <a:t> может доходить до 70</a:t>
            </a:r>
            <a:r>
              <a:rPr lang="ru-RU" dirty="0" smtClean="0"/>
              <a:t>%</a:t>
            </a:r>
          </a:p>
          <a:p>
            <a:r>
              <a:rPr lang="ru-RU" dirty="0" smtClean="0"/>
              <a:t>Диарея кашель</a:t>
            </a:r>
          </a:p>
          <a:p>
            <a:r>
              <a:rPr lang="ru-RU" dirty="0" err="1" smtClean="0"/>
              <a:t>Антропозооноз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Нерациональное использование антибиотиков</a:t>
            </a:r>
          </a:p>
          <a:p>
            <a:r>
              <a:rPr lang="ru-RU" dirty="0" smtClean="0"/>
              <a:t>Часто </a:t>
            </a:r>
            <a:r>
              <a:rPr lang="ru-RU" dirty="0" smtClean="0"/>
              <a:t>наблюдается у жвачных животных, у хищников</a:t>
            </a:r>
            <a:r>
              <a:rPr lang="ru-RU" dirty="0" smtClean="0"/>
              <a:t>, </a:t>
            </a:r>
            <a:r>
              <a:rPr lang="ru-RU" dirty="0" smtClean="0"/>
              <a:t>у птиц и рыб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Клостридиозы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Споровые формы</a:t>
            </a:r>
          </a:p>
          <a:p>
            <a:r>
              <a:rPr lang="ru-RU" dirty="0" smtClean="0"/>
              <a:t>Чувствительны к антибиотикам</a:t>
            </a:r>
          </a:p>
          <a:p>
            <a:r>
              <a:rPr lang="ru-RU" dirty="0" smtClean="0"/>
              <a:t>Высокая </a:t>
            </a:r>
            <a:r>
              <a:rPr lang="ru-RU" dirty="0" err="1" smtClean="0"/>
              <a:t>токсигенность</a:t>
            </a:r>
            <a:endParaRPr lang="ru-RU" dirty="0" smtClean="0"/>
          </a:p>
          <a:p>
            <a:r>
              <a:rPr lang="ru-RU" dirty="0" smtClean="0"/>
              <a:t>Раневой и алиментарный пути заражения</a:t>
            </a:r>
          </a:p>
          <a:p>
            <a:r>
              <a:rPr lang="ru-RU" dirty="0" smtClean="0"/>
              <a:t>Пятнистость мышц, «</a:t>
            </a:r>
            <a:r>
              <a:rPr lang="ru-RU" smtClean="0"/>
              <a:t>черная печень»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Хронический </a:t>
            </a:r>
            <a:r>
              <a:rPr lang="ru-RU" dirty="0" err="1" smtClean="0"/>
              <a:t>клостридиоз</a:t>
            </a:r>
            <a:r>
              <a:rPr lang="ru-RU" dirty="0" smtClean="0"/>
              <a:t>: плохой аппетит, </a:t>
            </a:r>
            <a:r>
              <a:rPr lang="ru-RU" dirty="0" err="1" smtClean="0"/>
              <a:t>лакание</a:t>
            </a:r>
            <a:r>
              <a:rPr lang="ru-RU" dirty="0" smtClean="0"/>
              <a:t> воды </a:t>
            </a:r>
            <a:r>
              <a:rPr lang="ru-RU" dirty="0" smtClean="0"/>
              <a:t>языком, </a:t>
            </a:r>
            <a:r>
              <a:rPr lang="ru-RU" dirty="0" smtClean="0"/>
              <a:t>встопорщенная тусклая </a:t>
            </a:r>
            <a:r>
              <a:rPr lang="ru-RU" dirty="0" smtClean="0"/>
              <a:t>шерсть, </a:t>
            </a:r>
            <a:r>
              <a:rPr lang="ru-RU" dirty="0" smtClean="0"/>
              <a:t>незаживающие язвы на хвосте и </a:t>
            </a:r>
            <a:r>
              <a:rPr lang="ru-RU" dirty="0" smtClean="0"/>
              <a:t>копытах, </a:t>
            </a:r>
            <a:r>
              <a:rPr lang="ru-RU" dirty="0" smtClean="0"/>
              <a:t>отсутствие сосательного рефлекса у </a:t>
            </a:r>
            <a:r>
              <a:rPr lang="ru-RU" dirty="0" smtClean="0"/>
              <a:t>телят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Нарушение санитарно-гигиенических условий содержания</a:t>
            </a:r>
          </a:p>
          <a:p>
            <a:r>
              <a:rPr lang="ru-RU" dirty="0" smtClean="0"/>
              <a:t>Низкое качество кормов</a:t>
            </a:r>
          </a:p>
          <a:p>
            <a:r>
              <a:rPr lang="ru-RU" dirty="0" smtClean="0"/>
              <a:t>Снижение естественной </a:t>
            </a:r>
            <a:r>
              <a:rPr lang="ru-RU" dirty="0" err="1" smtClean="0"/>
              <a:t>резистентности</a:t>
            </a:r>
            <a:endParaRPr lang="ru-RU" dirty="0" smtClean="0"/>
          </a:p>
          <a:p>
            <a:r>
              <a:rPr lang="ru-RU" dirty="0" smtClean="0"/>
              <a:t>Неконтролируемое использование антибиотиков</a:t>
            </a:r>
          </a:p>
          <a:p>
            <a:r>
              <a:rPr lang="ru-RU" dirty="0" smtClean="0"/>
              <a:t>Нарушение правил хранения и утилизации навозной жижи с ферм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Естественная </a:t>
            </a:r>
            <a:r>
              <a:rPr lang="ru-RU" dirty="0" err="1" smtClean="0"/>
              <a:t>резистентность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Барьерная функция органов</a:t>
            </a:r>
          </a:p>
          <a:p>
            <a:r>
              <a:rPr lang="ru-RU" dirty="0" smtClean="0"/>
              <a:t>Состояние иммунной системы</a:t>
            </a:r>
          </a:p>
          <a:p>
            <a:r>
              <a:rPr lang="ru-RU" dirty="0" smtClean="0"/>
              <a:t>Генетически обусловленная невосприимчивость</a:t>
            </a:r>
          </a:p>
          <a:p>
            <a:r>
              <a:rPr lang="ru-RU" dirty="0" smtClean="0"/>
              <a:t>Нормальная микрофлора полостных органов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Законодательство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Директивы </a:t>
            </a:r>
            <a:r>
              <a:rPr lang="en-US" dirty="0" smtClean="0"/>
              <a:t>OIE </a:t>
            </a:r>
            <a:r>
              <a:rPr lang="ru-RU" dirty="0" smtClean="0"/>
              <a:t>(МЭБ – Всемирная организация по охране здоровья животных) </a:t>
            </a:r>
            <a:r>
              <a:rPr lang="en-US" dirty="0" smtClean="0">
                <a:hlinkClick r:id="rId2"/>
              </a:rPr>
              <a:t>www.oie.int</a:t>
            </a:r>
            <a:endParaRPr lang="ru-RU" dirty="0" smtClean="0"/>
          </a:p>
          <a:p>
            <a:r>
              <a:rPr lang="ru-RU" dirty="0" smtClean="0"/>
              <a:t>Федеральный закон от 30 декабря 2020 г. № 492-ФЗ “О биологической безопасности в Российской Федерации”</a:t>
            </a:r>
          </a:p>
          <a:p>
            <a:r>
              <a:rPr lang="ru-RU" dirty="0" smtClean="0"/>
              <a:t>Правила и рекомендации по профилактике и ликвидации  инфекционных заболеваний.</a:t>
            </a:r>
          </a:p>
          <a:p>
            <a:r>
              <a:rPr lang="ru-RU" dirty="0" smtClean="0"/>
              <a:t>Технические регламенты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 и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Пассивная и активная иммунизация</a:t>
            </a:r>
          </a:p>
          <a:p>
            <a:r>
              <a:rPr lang="ru-RU" dirty="0" smtClean="0"/>
              <a:t>Условия содержания и кормления</a:t>
            </a:r>
          </a:p>
          <a:p>
            <a:r>
              <a:rPr lang="ru-RU" dirty="0" smtClean="0"/>
              <a:t>Дезинфекция, дезинсекция, дератизация</a:t>
            </a:r>
          </a:p>
          <a:p>
            <a:r>
              <a:rPr lang="ru-RU" dirty="0" smtClean="0"/>
              <a:t>Ограничение использования антибиотиков</a:t>
            </a:r>
          </a:p>
          <a:p>
            <a:r>
              <a:rPr lang="ru-RU" dirty="0" smtClean="0"/>
              <a:t>Избегание плотных графиков вакцинации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Расчет ущерба на основании «Ветеринарного законодательства»</a:t>
            </a:r>
            <a:endParaRPr lang="ru-RU" sz="2800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2DCFD6C6-BD18-4E91-85CE-475DAECFEAF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l="-1" r="-2985" b="12453"/>
          <a:stretch/>
        </p:blipFill>
        <p:spPr>
          <a:xfrm>
            <a:off x="2738632" y="1600200"/>
            <a:ext cx="4274292" cy="492514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Инфекционная безопасность предприятия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Анализ путей заноса</a:t>
            </a:r>
          </a:p>
          <a:p>
            <a:r>
              <a:rPr lang="ru-RU" dirty="0" smtClean="0"/>
              <a:t>Контроль персонала при приеме</a:t>
            </a:r>
          </a:p>
          <a:p>
            <a:r>
              <a:rPr lang="ru-RU" dirty="0" smtClean="0"/>
              <a:t>Учет личных подворий</a:t>
            </a:r>
          </a:p>
          <a:p>
            <a:r>
              <a:rPr lang="ru-RU" dirty="0" smtClean="0"/>
              <a:t>Идентификация поголовья</a:t>
            </a:r>
          </a:p>
          <a:p>
            <a:r>
              <a:rPr lang="ru-RU" dirty="0" smtClean="0"/>
              <a:t>Контроль качества кормов</a:t>
            </a:r>
          </a:p>
          <a:p>
            <a:r>
              <a:rPr lang="ru-RU" dirty="0" smtClean="0"/>
              <a:t>Анализ вспышек инфекционных заболеваний за последние 10 лет</a:t>
            </a:r>
          </a:p>
          <a:p>
            <a:r>
              <a:rPr lang="ru-RU" dirty="0" smtClean="0"/>
              <a:t>Анализ неинфекционных заболеваний</a:t>
            </a:r>
          </a:p>
          <a:p>
            <a:r>
              <a:rPr lang="ru-RU" dirty="0" smtClean="0"/>
              <a:t>Анализ плана вакцинаций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Экспертный центр Молочного Союза России совместно с ЦНВЛ </a:t>
            </a:r>
            <a:r>
              <a:rPr lang="ru-RU" sz="2800" dirty="0" err="1" smtClean="0"/>
              <a:t>Россельхознадзор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Анализ предприятий (проектная документация)</a:t>
            </a:r>
          </a:p>
          <a:p>
            <a:r>
              <a:rPr lang="ru-RU" dirty="0" smtClean="0"/>
              <a:t>Ветеринарный анализ производства</a:t>
            </a:r>
          </a:p>
          <a:p>
            <a:r>
              <a:rPr lang="ru-RU" dirty="0" smtClean="0"/>
              <a:t>Анализ технологии</a:t>
            </a:r>
          </a:p>
          <a:p>
            <a:r>
              <a:rPr lang="ru-RU" dirty="0" smtClean="0"/>
              <a:t>Помощь при вспышках и угрозах</a:t>
            </a:r>
          </a:p>
          <a:p>
            <a:r>
              <a:rPr lang="ru-RU" dirty="0" smtClean="0"/>
              <a:t>Минимизация ущерба от заболеваний</a:t>
            </a:r>
          </a:p>
          <a:p>
            <a:r>
              <a:rPr lang="ru-RU" dirty="0" smtClean="0"/>
              <a:t>Анализ рисков возникновения инфекционных заболеваний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угроз и рисков вспышек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Проводится мониторинг циркулирующей микрофлоры, выявляются условно-патогенные и патогенные штаммы</a:t>
            </a:r>
          </a:p>
          <a:p>
            <a:r>
              <a:rPr lang="ru-RU" dirty="0" smtClean="0"/>
              <a:t>Анализируются вспышки за 10 лет</a:t>
            </a:r>
          </a:p>
          <a:p>
            <a:r>
              <a:rPr lang="ru-RU" dirty="0" smtClean="0"/>
              <a:t>Анализ плана вакцинаций</a:t>
            </a:r>
          </a:p>
          <a:p>
            <a:r>
              <a:rPr lang="ru-RU" dirty="0" smtClean="0"/>
              <a:t>Анализ иммунного статуса (титры)</a:t>
            </a:r>
          </a:p>
          <a:p>
            <a:r>
              <a:rPr lang="ru-RU" dirty="0" smtClean="0"/>
              <a:t>Анализ </a:t>
            </a:r>
            <a:r>
              <a:rPr lang="ru-RU" dirty="0" err="1" smtClean="0"/>
              <a:t>антибиотикочуствительности</a:t>
            </a:r>
            <a:r>
              <a:rPr lang="ru-RU" dirty="0" smtClean="0"/>
              <a:t> микрофлоры</a:t>
            </a:r>
          </a:p>
          <a:p>
            <a:r>
              <a:rPr lang="ru-RU" dirty="0" smtClean="0"/>
              <a:t>Корректировка планов профилактики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</a:t>
            </a:r>
            <a:br>
              <a:rPr lang="ru-RU" dirty="0" smtClean="0"/>
            </a:br>
            <a:r>
              <a:rPr lang="ru-RU" sz="2200" dirty="0" smtClean="0"/>
              <a:t>(по данным </a:t>
            </a:r>
            <a:r>
              <a:rPr lang="en-US" sz="2200" dirty="0" smtClean="0"/>
              <a:t>OIE</a:t>
            </a:r>
            <a:r>
              <a:rPr lang="ru-RU" sz="2200" dirty="0" smtClean="0"/>
              <a:t>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75% инфекционных заболеваний человека имеют природу животную происхождения;</a:t>
            </a:r>
          </a:p>
          <a:p>
            <a:r>
              <a:rPr lang="ru-RU" dirty="0" smtClean="0"/>
              <a:t>3 из 5 ежегодно появляющихся заболеваний так же имеют животное происхождение;</a:t>
            </a:r>
          </a:p>
          <a:p>
            <a:r>
              <a:rPr lang="ru-RU" dirty="0" smtClean="0"/>
              <a:t>20 % производственных потерь приходится на инфекционные заболевания животных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Наше будущее зависит от здоровья животных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и риски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Информационные риски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636912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Высокий уровень миграции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573016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Эпидемиологические риски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5517232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Косвенные убытки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3284984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Ликвидация хозяйства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1844824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Производственные риски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1844824"/>
            <a:ext cx="17281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Высокие затраты на карантинные мероприятия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4221088"/>
            <a:ext cx="22322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Прямые убытки из-за отчуждения животных и продукции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2708920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Репутационные</a:t>
            </a:r>
            <a:r>
              <a:rPr lang="ru-RU" dirty="0" smtClean="0">
                <a:solidFill>
                  <a:schemeClr val="tx1"/>
                </a:solidFill>
              </a:rPr>
              <a:t> риски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797152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Социальные сети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3645024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Высокая доступность информации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риски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56176" y="3284984"/>
            <a:ext cx="2607419" cy="306356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11866" t="4846" r="30571" b="3364"/>
          <a:stretch/>
        </p:blipFill>
        <p:spPr bwMode="auto">
          <a:xfrm>
            <a:off x="467544" y="1628800"/>
            <a:ext cx="3384376" cy="2952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/>
          <a:srcRect l="24211" t="25371" r="38751" b="3648"/>
          <a:stretch/>
        </p:blipFill>
        <p:spPr bwMode="auto">
          <a:xfrm>
            <a:off x="5148064" y="1196752"/>
            <a:ext cx="3384376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/>
          <a:srcRect l="4008" t="4846" r="35063" b="3364"/>
          <a:stretch/>
        </p:blipFill>
        <p:spPr bwMode="auto">
          <a:xfrm>
            <a:off x="2771800" y="3284984"/>
            <a:ext cx="4303895" cy="3433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/>
              <a:t>Экономические и социально-экономические </a:t>
            </a:r>
            <a:r>
              <a:rPr lang="ru-RU" sz="2700" b="1" u="sng" dirty="0" smtClean="0">
                <a:solidFill>
                  <a:srgbClr val="FF0000"/>
                </a:solidFill>
              </a:rPr>
              <a:t>угрозы</a:t>
            </a:r>
            <a:r>
              <a:rPr lang="ru-RU" sz="2700" b="1" dirty="0" smtClean="0"/>
              <a:t>, обусловленные </a:t>
            </a:r>
            <a:r>
              <a:rPr lang="ru-RU" sz="2700" b="1" dirty="0" smtClean="0">
                <a:solidFill>
                  <a:srgbClr val="FF0000"/>
                </a:solidFill>
              </a:rPr>
              <a:t>болезнями</a:t>
            </a:r>
            <a:r>
              <a:rPr lang="ru-RU" sz="2700" b="1" dirty="0" smtClean="0"/>
              <a:t> животных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потери в объемах производства, производительности и рентабельности связанные с заболеваниями и расходами на борьбу с ними;</a:t>
            </a:r>
          </a:p>
          <a:p>
            <a:r>
              <a:rPr lang="ru-RU" dirty="0" smtClean="0"/>
              <a:t>дезорганизация местных рынков, международной торговли и сельской экономики из-за вспышек болезней и принятия мер по сдерживанию их распространения – таких как выбраковка, карантин и запрет на перемещение;</a:t>
            </a:r>
          </a:p>
          <a:p>
            <a:pPr lvl="0"/>
            <a:r>
              <a:rPr lang="ru-RU" dirty="0" smtClean="0"/>
              <a:t>угрозы для источников средств к существованию слоев населения на селе.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ущерба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u="sng" dirty="0" smtClean="0"/>
              <a:t>Соединенное Королевство Ящур 2001 г.</a:t>
            </a:r>
          </a:p>
          <a:p>
            <a:pPr marL="0" indent="0">
              <a:buNone/>
            </a:pPr>
            <a:r>
              <a:rPr lang="ru-RU" sz="2800" dirty="0" smtClean="0"/>
              <a:t>От 3 </a:t>
            </a:r>
            <a:r>
              <a:rPr lang="ru-RU" sz="2800" dirty="0" err="1" smtClean="0"/>
              <a:t>млрд</a:t>
            </a:r>
            <a:r>
              <a:rPr lang="ru-RU" sz="2800" dirty="0" smtClean="0"/>
              <a:t> фунтов стерлингов в государственном секторе + 5 </a:t>
            </a:r>
            <a:r>
              <a:rPr lang="ru-RU" sz="2800" dirty="0" err="1" smtClean="0"/>
              <a:t>млрд</a:t>
            </a:r>
            <a:r>
              <a:rPr lang="ru-RU" sz="2800" dirty="0" smtClean="0"/>
              <a:t> фунтов стерлингов в частном секторе, общие затраты до </a:t>
            </a:r>
            <a:r>
              <a:rPr lang="ru-RU" sz="2800" b="1" dirty="0" smtClean="0"/>
              <a:t>25-30 </a:t>
            </a:r>
            <a:r>
              <a:rPr lang="ru-RU" sz="2800" b="1" dirty="0" err="1" smtClean="0"/>
              <a:t>млрд</a:t>
            </a:r>
            <a:r>
              <a:rPr lang="ru-RU" sz="2800" b="1" dirty="0" smtClean="0"/>
              <a:t> фунтов стерлингов</a:t>
            </a:r>
            <a:r>
              <a:rPr lang="ru-RU" sz="2800" dirty="0" smtClean="0"/>
              <a:t> (Национальное агентство по аудиту,2002; Bio-Era,2005)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589567"/>
            <a:ext cx="4159101" cy="4572000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err="1" smtClean="0"/>
              <a:t>Шотландия,Соединенное</a:t>
            </a:r>
            <a:r>
              <a:rPr lang="ru-RU" u="sng" dirty="0" smtClean="0"/>
              <a:t> Королевство Ящур,2001 г.</a:t>
            </a:r>
          </a:p>
          <a:p>
            <a:pPr marL="0" indent="0">
              <a:buNone/>
            </a:pPr>
            <a:r>
              <a:rPr lang="ru-RU" dirty="0" smtClean="0"/>
              <a:t>Прямые затраты сельскохозяйственной отрасли – </a:t>
            </a:r>
            <a:r>
              <a:rPr lang="ru-RU" b="1" dirty="0" smtClean="0"/>
              <a:t>231 </a:t>
            </a:r>
            <a:r>
              <a:rPr lang="ru-RU" b="1" dirty="0" err="1" smtClean="0"/>
              <a:t>млн</a:t>
            </a:r>
            <a:r>
              <a:rPr lang="ru-RU" b="1" dirty="0" smtClean="0"/>
              <a:t> фунтов стерлингов</a:t>
            </a:r>
            <a:r>
              <a:rPr lang="ru-RU" dirty="0" smtClean="0"/>
              <a:t>. Потери валового дохода от туризма – до </a:t>
            </a:r>
            <a:r>
              <a:rPr lang="ru-RU" b="1" dirty="0" smtClean="0"/>
              <a:t>250млн фунтов стерлингов </a:t>
            </a:r>
            <a:r>
              <a:rPr lang="ru-RU" dirty="0" smtClean="0"/>
              <a:t>(Королевское общество Эдинбурга,2002)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ущерба. Лейкоз РФ.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716545"/>
            <a:ext cx="8153400" cy="426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u="sng" dirty="0" smtClean="0"/>
              <a:t>Все производители</a:t>
            </a:r>
            <a:r>
              <a:rPr lang="ru-RU" sz="3200" b="1" dirty="0" smtClean="0"/>
              <a:t>, независимо от уровня и масштабов производства, должны привлекаться к разработке и осуществлению программ по профилактике заболеваний и охране здоровья животных, повышению уровня безопасности пищевых продуктов.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8154</TotalTime>
  <Words>654</Words>
  <Application>Microsoft Office PowerPoint</Application>
  <PresentationFormat>Экран (4:3)</PresentationFormat>
  <Paragraphs>139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Median</vt:lpstr>
      <vt:lpstr>Инфекционная безопасность сельхозпредприятия </vt:lpstr>
      <vt:lpstr>Законодательство</vt:lpstr>
      <vt:lpstr>Актуальность  (по данным OIE)</vt:lpstr>
      <vt:lpstr>Актуальность и риски</vt:lpstr>
      <vt:lpstr>Информационные риски</vt:lpstr>
      <vt:lpstr>Экономические и социально-экономические угрозы, обусловленные болезнями животных</vt:lpstr>
      <vt:lpstr>Примеры ущерба</vt:lpstr>
      <vt:lpstr>Пример ущерба. Лейкоз РФ.</vt:lpstr>
      <vt:lpstr>Ответственность</vt:lpstr>
      <vt:lpstr>Основные определения</vt:lpstr>
      <vt:lpstr>Пути заноса</vt:lpstr>
      <vt:lpstr>Классификация</vt:lpstr>
      <vt:lpstr>Методы диагностики</vt:lpstr>
      <vt:lpstr>Иерсиниозы</vt:lpstr>
      <vt:lpstr>Эшерихиоз (колибактериоз)</vt:lpstr>
      <vt:lpstr>Псевдомоноз </vt:lpstr>
      <vt:lpstr>Клостридиозы</vt:lpstr>
      <vt:lpstr>Причины </vt:lpstr>
      <vt:lpstr>Естественная резистентность</vt:lpstr>
      <vt:lpstr>Профилактика и лечение</vt:lpstr>
      <vt:lpstr>Расчет ущерба на основании «Ветеринарного законодательства»</vt:lpstr>
      <vt:lpstr>Инфекционная безопасность предприятия</vt:lpstr>
      <vt:lpstr>Экспертный центр Молочного Союза России совместно с ЦНВЛ Россельхознадзор</vt:lpstr>
      <vt:lpstr>Анализ угроз и рисков вспышек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617</cp:revision>
  <dcterms:created xsi:type="dcterms:W3CDTF">2021-10-08T15:20:03Z</dcterms:created>
  <dcterms:modified xsi:type="dcterms:W3CDTF">2021-10-19T11:02:36Z</dcterms:modified>
</cp:coreProperties>
</file>